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6" r:id="rId10"/>
    <p:sldId id="269" r:id="rId11"/>
    <p:sldId id="271" r:id="rId12"/>
    <p:sldId id="27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785"/>
    <a:srgbClr val="7AB5D5"/>
    <a:srgbClr val="EAB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A048D-C309-4EA6-9999-D064B9344B75}" v="4" dt="2021-11-02T19:35:41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3792" autoAdjust="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Rubber</a:t>
            </a:r>
            <a:r>
              <a:rPr lang="en-US" baseline="0"/>
              <a:t> Mix Pucks Calibration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47545080755691"/>
          <c:y val="0.12789415656008821"/>
          <c:w val="0.82938286386882054"/>
          <c:h val="0.69195912804173998"/>
        </c:manualLayout>
      </c:layout>
      <c:scatterChart>
        <c:scatterStyle val="lineMarker"/>
        <c:varyColors val="0"/>
        <c:ser>
          <c:idx val="0"/>
          <c:order val="0"/>
          <c:tx>
            <c:v>62mm Pucks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3359834457552873"/>
                  <c:y val="-7.643403449982202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'[Rubber Mix project_022420.00_Portland I295SB_Pucks lab measurement_Rev.xlsx]Rubber Mix project_022420.0 (2)'!$P$2:$P$23</c:f>
              <c:numCache>
                <c:formatCode>General</c:formatCode>
                <c:ptCount val="22"/>
                <c:pt idx="0">
                  <c:v>5.1749999999999998</c:v>
                </c:pt>
                <c:pt idx="1">
                  <c:v>5.1959999999999997</c:v>
                </c:pt>
                <c:pt idx="2">
                  <c:v>5.2</c:v>
                </c:pt>
                <c:pt idx="3">
                  <c:v>5.2190000000000003</c:v>
                </c:pt>
                <c:pt idx="4">
                  <c:v>5.1929999999999996</c:v>
                </c:pt>
                <c:pt idx="5">
                  <c:v>5.1539999999999999</c:v>
                </c:pt>
                <c:pt idx="6">
                  <c:v>5.234</c:v>
                </c:pt>
                <c:pt idx="7">
                  <c:v>5.2069999999999999</c:v>
                </c:pt>
                <c:pt idx="8">
                  <c:v>5.0220000000000002</c:v>
                </c:pt>
                <c:pt idx="9">
                  <c:v>5.0640000000000001</c:v>
                </c:pt>
                <c:pt idx="10">
                  <c:v>4.99</c:v>
                </c:pt>
                <c:pt idx="11">
                  <c:v>5.03</c:v>
                </c:pt>
                <c:pt idx="12">
                  <c:v>5.03</c:v>
                </c:pt>
                <c:pt idx="13">
                  <c:v>5</c:v>
                </c:pt>
                <c:pt idx="14">
                  <c:v>4.883</c:v>
                </c:pt>
                <c:pt idx="15">
                  <c:v>4.8899999999999997</c:v>
                </c:pt>
                <c:pt idx="16">
                  <c:v>4.8890000000000002</c:v>
                </c:pt>
                <c:pt idx="17">
                  <c:v>4.8380000000000001</c:v>
                </c:pt>
                <c:pt idx="18">
                  <c:v>5</c:v>
                </c:pt>
                <c:pt idx="19">
                  <c:v>4.9130000000000003</c:v>
                </c:pt>
                <c:pt idx="20">
                  <c:v>5.3239999999999998</c:v>
                </c:pt>
                <c:pt idx="21">
                  <c:v>5.2569999999999997</c:v>
                </c:pt>
              </c:numCache>
            </c:numRef>
          </c:xVal>
          <c:yVal>
            <c:numRef>
              <c:f>'[Rubber Mix project_022420.00_Portland I295SB_Pucks lab measurement_Rev.xlsx]Rubber Mix project_022420.0 (2)'!$Q$2:$Q$23</c:f>
              <c:numCache>
                <c:formatCode>General</c:formatCode>
                <c:ptCount val="22"/>
                <c:pt idx="0">
                  <c:v>6.4</c:v>
                </c:pt>
                <c:pt idx="1">
                  <c:v>6.4</c:v>
                </c:pt>
                <c:pt idx="2">
                  <c:v>5.8</c:v>
                </c:pt>
                <c:pt idx="3">
                  <c:v>5.8</c:v>
                </c:pt>
                <c:pt idx="4">
                  <c:v>7.7</c:v>
                </c:pt>
                <c:pt idx="5">
                  <c:v>7.7</c:v>
                </c:pt>
                <c:pt idx="6">
                  <c:v>7.4</c:v>
                </c:pt>
                <c:pt idx="7">
                  <c:v>7.4</c:v>
                </c:pt>
                <c:pt idx="8">
                  <c:v>8.1</c:v>
                </c:pt>
                <c:pt idx="9">
                  <c:v>8.1</c:v>
                </c:pt>
                <c:pt idx="10">
                  <c:v>8.1</c:v>
                </c:pt>
                <c:pt idx="11">
                  <c:v>8.1</c:v>
                </c:pt>
                <c:pt idx="12">
                  <c:v>9.5</c:v>
                </c:pt>
                <c:pt idx="13">
                  <c:v>9.5</c:v>
                </c:pt>
                <c:pt idx="14">
                  <c:v>10</c:v>
                </c:pt>
                <c:pt idx="15">
                  <c:v>10</c:v>
                </c:pt>
                <c:pt idx="16">
                  <c:v>10.6</c:v>
                </c:pt>
                <c:pt idx="17">
                  <c:v>10.6</c:v>
                </c:pt>
                <c:pt idx="18">
                  <c:v>10.5</c:v>
                </c:pt>
                <c:pt idx="19">
                  <c:v>10.5</c:v>
                </c:pt>
                <c:pt idx="20">
                  <c:v>6.1</c:v>
                </c:pt>
                <c:pt idx="21">
                  <c:v>6.1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6D-4CD0-BD5B-5438EF08EAB3}"/>
            </c:ext>
          </c:extLst>
        </c:ser>
        <c:ser>
          <c:idx val="1"/>
          <c:order val="1"/>
          <c:tx>
            <c:v>115mm Pucks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40465453763672"/>
                  <c:y val="-0.542146559133250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'[Rubber Mix project_022420.00_Portland I295SB_Pucks lab measurement_Rev.xlsx]Rubber Mix project_022420.0 (2)'!$L$2:$L$13</c:f>
              <c:numCache>
                <c:formatCode>General</c:formatCode>
                <c:ptCount val="12"/>
                <c:pt idx="0">
                  <c:v>5.4480000000000004</c:v>
                </c:pt>
                <c:pt idx="1">
                  <c:v>5.4189999999999996</c:v>
                </c:pt>
                <c:pt idx="2">
                  <c:v>5.468</c:v>
                </c:pt>
                <c:pt idx="3">
                  <c:v>5.4020000000000001</c:v>
                </c:pt>
                <c:pt idx="4">
                  <c:v>5.2569999999999997</c:v>
                </c:pt>
                <c:pt idx="5">
                  <c:v>5.2050000000000001</c:v>
                </c:pt>
                <c:pt idx="6">
                  <c:v>4.9809999999999999</c:v>
                </c:pt>
                <c:pt idx="7">
                  <c:v>4.8949999999999996</c:v>
                </c:pt>
                <c:pt idx="8">
                  <c:v>4.827</c:v>
                </c:pt>
                <c:pt idx="9">
                  <c:v>4.8789999999999996</c:v>
                </c:pt>
                <c:pt idx="10">
                  <c:v>4.649</c:v>
                </c:pt>
                <c:pt idx="11">
                  <c:v>4.6459999999999999</c:v>
                </c:pt>
              </c:numCache>
            </c:numRef>
          </c:xVal>
          <c:yVal>
            <c:numRef>
              <c:f>'[Rubber Mix project_022420.00_Portland I295SB_Pucks lab measurement_Rev.xlsx]Rubber Mix project_022420.0 (2)'!$M$2:$M$13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5.2</c:v>
                </c:pt>
                <c:pt idx="3">
                  <c:v>5.2</c:v>
                </c:pt>
                <c:pt idx="4">
                  <c:v>7.6</c:v>
                </c:pt>
                <c:pt idx="5">
                  <c:v>7.6</c:v>
                </c:pt>
                <c:pt idx="6">
                  <c:v>10.3</c:v>
                </c:pt>
                <c:pt idx="7">
                  <c:v>10.3</c:v>
                </c:pt>
                <c:pt idx="8">
                  <c:v>12.8</c:v>
                </c:pt>
                <c:pt idx="9">
                  <c:v>12.8</c:v>
                </c:pt>
                <c:pt idx="10">
                  <c:v>14.9</c:v>
                </c:pt>
                <c:pt idx="11">
                  <c:v>14.9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86D-4CD0-BD5B-5438EF08E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596024"/>
        <c:axId val="855594056"/>
      </c:scatterChart>
      <c:valAx>
        <c:axId val="855596024"/>
        <c:scaling>
          <c:orientation val="minMax"/>
          <c:max val="5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Dielectric</a:t>
                </a:r>
              </a:p>
            </c:rich>
          </c:tx>
          <c:layout>
            <c:manualLayout>
              <c:xMode val="edge"/>
              <c:yMode val="edge"/>
              <c:x val="0.48008728601757555"/>
              <c:y val="0.89128996692392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94056"/>
        <c:crosses val="autoZero"/>
        <c:crossBetween val="midCat"/>
        <c:majorUnit val="5.000000000000001E-2"/>
      </c:valAx>
      <c:valAx>
        <c:axId val="855594056"/>
        <c:scaling>
          <c:orientation val="minMax"/>
          <c:max val="15.5"/>
          <c:min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</a:t>
                </a:r>
                <a:r>
                  <a:rPr lang="en-US" sz="1200" b="1" baseline="0"/>
                  <a:t> Airvoid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1.9112627986348121E-2"/>
              <c:y val="0.29177890249937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960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39804367237597"/>
          <c:y val="0.1529618153482635"/>
          <c:w val="0.32872408696353228"/>
          <c:h val="0.3065070449435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Moscow Rte 201 - 9.5 mm mix </a:t>
            </a:r>
            <a:r>
              <a:rPr lang="en-US" b="0" baseline="0"/>
              <a:t>Pucks Calibration</a:t>
            </a:r>
            <a:endParaRPr lang="en-US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44030022562969"/>
          <c:y val="0.12789415656008821"/>
          <c:w val="0.8434179674909057"/>
          <c:h val="0.71358076186422659"/>
        </c:manualLayout>
      </c:layout>
      <c:scatterChart>
        <c:scatterStyle val="lineMarker"/>
        <c:varyColors val="0"/>
        <c:ser>
          <c:idx val="0"/>
          <c:order val="0"/>
          <c:tx>
            <c:v>62mm Pucks</c:v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3359834457552873"/>
                  <c:y val="-7.643403449982202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'Moscow mix project_024139.00'!$G$2:$G$23</c:f>
              <c:numCache>
                <c:formatCode>General</c:formatCode>
                <c:ptCount val="22"/>
                <c:pt idx="0">
                  <c:v>5.1840000000000002</c:v>
                </c:pt>
                <c:pt idx="1">
                  <c:v>5.1150000000000002</c:v>
                </c:pt>
                <c:pt idx="2">
                  <c:v>5.1037499999999998</c:v>
                </c:pt>
                <c:pt idx="3">
                  <c:v>5.1660000000000004</c:v>
                </c:pt>
                <c:pt idx="4">
                  <c:v>5.1529999999999996</c:v>
                </c:pt>
                <c:pt idx="5">
                  <c:v>5.117</c:v>
                </c:pt>
                <c:pt idx="6">
                  <c:v>5.0340000000000007</c:v>
                </c:pt>
                <c:pt idx="7">
                  <c:v>5.0407499999999992</c:v>
                </c:pt>
                <c:pt idx="8">
                  <c:v>4.9614999999999991</c:v>
                </c:pt>
                <c:pt idx="9">
                  <c:v>4.9455</c:v>
                </c:pt>
                <c:pt idx="10">
                  <c:v>5.1302000000000003</c:v>
                </c:pt>
                <c:pt idx="11">
                  <c:v>4.6287500000000001</c:v>
                </c:pt>
                <c:pt idx="12">
                  <c:v>4.9167500000000004</c:v>
                </c:pt>
              </c:numCache>
            </c:numRef>
          </c:xVal>
          <c:yVal>
            <c:numRef>
              <c:f>'Moscow mix project_024139.00'!$H$2:$H$23</c:f>
              <c:numCache>
                <c:formatCode>General</c:formatCode>
                <c:ptCount val="22"/>
                <c:pt idx="0">
                  <c:v>4.8</c:v>
                </c:pt>
                <c:pt idx="1">
                  <c:v>4.9000000000000004</c:v>
                </c:pt>
                <c:pt idx="2">
                  <c:v>5.6</c:v>
                </c:pt>
                <c:pt idx="3">
                  <c:v>5.5</c:v>
                </c:pt>
                <c:pt idx="4">
                  <c:v>6.5</c:v>
                </c:pt>
                <c:pt idx="5">
                  <c:v>6.5</c:v>
                </c:pt>
                <c:pt idx="6">
                  <c:v>8.1</c:v>
                </c:pt>
                <c:pt idx="7">
                  <c:v>7.8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7</c:v>
                </c:pt>
                <c:pt idx="11">
                  <c:v>13</c:v>
                </c:pt>
                <c:pt idx="12">
                  <c:v>9.9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0B-44AE-8305-80124AD35FF8}"/>
            </c:ext>
          </c:extLst>
        </c:ser>
        <c:ser>
          <c:idx val="1"/>
          <c:order val="1"/>
          <c:tx>
            <c:v>115mm Pucks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40465453763672"/>
                  <c:y val="-0.5421465591332506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'Moscow mix project_024139.00'!$C$2:$C$13</c:f>
              <c:numCache>
                <c:formatCode>General</c:formatCode>
                <c:ptCount val="12"/>
                <c:pt idx="0">
                  <c:v>5.3247499999999999</c:v>
                </c:pt>
                <c:pt idx="1">
                  <c:v>5.3507500000000006</c:v>
                </c:pt>
                <c:pt idx="2">
                  <c:v>5.1377499999999996</c:v>
                </c:pt>
                <c:pt idx="3">
                  <c:v>5.1666000000000007</c:v>
                </c:pt>
                <c:pt idx="4">
                  <c:v>4.9560000000000004</c:v>
                </c:pt>
                <c:pt idx="5">
                  <c:v>4.9715000000000007</c:v>
                </c:pt>
                <c:pt idx="6">
                  <c:v>4.71</c:v>
                </c:pt>
                <c:pt idx="7">
                  <c:v>4.7517499999999995</c:v>
                </c:pt>
                <c:pt idx="8">
                  <c:v>4.5060000000000002</c:v>
                </c:pt>
              </c:numCache>
            </c:numRef>
          </c:xVal>
          <c:yVal>
            <c:numRef>
              <c:f>'Moscow mix project_024139.00'!$D$2:$D$13</c:f>
              <c:numCache>
                <c:formatCode>General</c:formatCode>
                <c:ptCount val="12"/>
                <c:pt idx="0">
                  <c:v>3.8</c:v>
                </c:pt>
                <c:pt idx="1">
                  <c:v>3.7</c:v>
                </c:pt>
                <c:pt idx="2">
                  <c:v>6.9</c:v>
                </c:pt>
                <c:pt idx="3">
                  <c:v>6.7</c:v>
                </c:pt>
                <c:pt idx="4">
                  <c:v>9.1999999999999993</c:v>
                </c:pt>
                <c:pt idx="5">
                  <c:v>9.8000000000000007</c:v>
                </c:pt>
                <c:pt idx="6">
                  <c:v>12.4</c:v>
                </c:pt>
                <c:pt idx="7">
                  <c:v>12</c:v>
                </c:pt>
                <c:pt idx="8">
                  <c:v>15.4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0B-44AE-8305-80124AD35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5596024"/>
        <c:axId val="855594056"/>
      </c:scatterChart>
      <c:valAx>
        <c:axId val="855596024"/>
        <c:scaling>
          <c:orientation val="minMax"/>
          <c:max val="5.4"/>
          <c:min val="4.4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Dielectric</a:t>
                </a:r>
              </a:p>
            </c:rich>
          </c:tx>
          <c:layout>
            <c:manualLayout>
              <c:xMode val="edge"/>
              <c:yMode val="edge"/>
              <c:x val="0.4754089423032648"/>
              <c:y val="0.90930807973327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94056"/>
        <c:crosses val="autoZero"/>
        <c:crossBetween val="midCat"/>
        <c:majorUnit val="5.000000000000001E-2"/>
      </c:valAx>
      <c:valAx>
        <c:axId val="855594056"/>
        <c:scaling>
          <c:orientation val="minMax"/>
          <c:max val="16.5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Percent</a:t>
                </a:r>
                <a:r>
                  <a:rPr lang="en-US" sz="1200" b="1" baseline="0"/>
                  <a:t> Airvoid</a:t>
                </a:r>
                <a:endParaRPr lang="en-US" sz="1200" b="1"/>
              </a:p>
            </c:rich>
          </c:tx>
          <c:layout>
            <c:manualLayout>
              <c:xMode val="edge"/>
              <c:yMode val="edge"/>
              <c:x val="1.4434222038034719E-2"/>
              <c:y val="0.2917789600624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5960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09398167334355"/>
          <c:y val="0.16737632120309287"/>
          <c:w val="0.31001059078141546"/>
          <c:h val="0.3065070449435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23419" y="5264106"/>
            <a:ext cx="0" cy="9144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1" y="-2634"/>
            <a:ext cx="12192000" cy="4572001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-56671"/>
            <a:ext cx="12192000" cy="148111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391" y="6414033"/>
            <a:ext cx="1311952" cy="366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rgbClr val="305785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23419" y="5264106"/>
            <a:ext cx="0" cy="914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" y="-17145"/>
            <a:ext cx="12192000" cy="148111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131" y="6413188"/>
            <a:ext cx="1311952" cy="366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40110"/>
            <a:ext cx="4032505" cy="4572000"/>
          </a:xfrm>
          <a:solidFill>
            <a:srgbClr val="305785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423419" y="5264106"/>
            <a:ext cx="0" cy="914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" y="-17145"/>
            <a:ext cx="12192000" cy="148111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131" y="6413188"/>
            <a:ext cx="1311952" cy="366126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114800" y="140110"/>
            <a:ext cx="4032504" cy="4572000"/>
          </a:xfrm>
          <a:solidFill>
            <a:srgbClr val="305785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599" y="140110"/>
            <a:ext cx="3962399" cy="4572000"/>
          </a:xfrm>
          <a:solidFill>
            <a:srgbClr val="305785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4320"/>
            <a:ext cx="9720072" cy="1463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D3794B-289A-4A80-97D7-111025398D45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548640"/>
            <a:ext cx="5330952" cy="146304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970588" y="128016"/>
            <a:ext cx="6221412" cy="625449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0675" y="2295144"/>
            <a:ext cx="5394325" cy="39135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022" y="530352"/>
            <a:ext cx="5244226" cy="146304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0933"/>
            <a:ext cx="6221412" cy="625449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38544" y="2020824"/>
            <a:ext cx="5306568" cy="4187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92608"/>
            <a:ext cx="9720072" cy="1463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819656"/>
            <a:ext cx="4736593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819656"/>
            <a:ext cx="4736593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rgbClr val="7AB5D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rgbClr val="7AB5D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15654"/>
            <a:ext cx="12192000" cy="6369161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0"/>
            <a:ext cx="12192000" cy="148111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4391" y="6414033"/>
            <a:ext cx="1311952" cy="366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0936" y="471509"/>
            <a:ext cx="4782312" cy="172305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471509"/>
            <a:ext cx="5678424" cy="55360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257506"/>
            <a:ext cx="4782312" cy="373130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2634"/>
            <a:ext cx="12192000" cy="6400800"/>
          </a:xfrm>
          <a:prstGeom prst="rect">
            <a:avLst/>
          </a:prstGeom>
          <a:solidFill>
            <a:srgbClr val="305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" y="-17145"/>
            <a:ext cx="12192000" cy="148111"/>
          </a:xfrm>
          <a:prstGeom prst="rect">
            <a:avLst/>
          </a:prstGeom>
          <a:solidFill>
            <a:srgbClr val="EAB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274320"/>
            <a:ext cx="9720072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809898"/>
            <a:ext cx="9720073" cy="449946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82131" y="6413188"/>
            <a:ext cx="1311952" cy="366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63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rgbClr val="EAB76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DPS GPR – 2021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Ulrich </a:t>
            </a:r>
            <a:r>
              <a:rPr lang="en-US" dirty="0" err="1"/>
              <a:t>Amoussou-Guenou</a:t>
            </a:r>
            <a:endParaRPr lang="en-US" dirty="0"/>
          </a:p>
        </p:txBody>
      </p:sp>
      <p:pic>
        <p:nvPicPr>
          <p:cNvPr id="4" name="Picture 2" descr="R:\BTSP\BTSP_Private\$PLANFILES\Research\SHRP2 pavements\GPR\Pittsfield\Photos\20160831_103918.jpg">
            <a:extLst>
              <a:ext uri="{FF2B5EF4-FFF2-40B4-BE49-F238E27FC236}">
                <a16:creationId xmlns:a16="http://schemas.microsoft.com/office/drawing/2014/main" id="{BAF7F385-4B99-4244-B05D-D2FEB755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7017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9C4A1E-C52F-4593-A4E2-2031E3614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71403"/>
              </p:ext>
            </p:extLst>
          </p:nvPr>
        </p:nvGraphicFramePr>
        <p:xfrm>
          <a:off x="441786" y="832205"/>
          <a:ext cx="8789302" cy="3402338"/>
        </p:xfrm>
        <a:graphic>
          <a:graphicData uri="http://schemas.openxmlformats.org/drawingml/2006/table">
            <a:tbl>
              <a:tblPr/>
              <a:tblGrid>
                <a:gridCol w="1123997">
                  <a:extLst>
                    <a:ext uri="{9D8B030D-6E8A-4147-A177-3AD203B41FA5}">
                      <a16:colId xmlns:a16="http://schemas.microsoft.com/office/drawing/2014/main" val="446546847"/>
                    </a:ext>
                  </a:extLst>
                </a:gridCol>
                <a:gridCol w="884459">
                  <a:extLst>
                    <a:ext uri="{9D8B030D-6E8A-4147-A177-3AD203B41FA5}">
                      <a16:colId xmlns:a16="http://schemas.microsoft.com/office/drawing/2014/main" val="3582942974"/>
                    </a:ext>
                  </a:extLst>
                </a:gridCol>
                <a:gridCol w="884459">
                  <a:extLst>
                    <a:ext uri="{9D8B030D-6E8A-4147-A177-3AD203B41FA5}">
                      <a16:colId xmlns:a16="http://schemas.microsoft.com/office/drawing/2014/main" val="433069334"/>
                    </a:ext>
                  </a:extLst>
                </a:gridCol>
                <a:gridCol w="884459">
                  <a:extLst>
                    <a:ext uri="{9D8B030D-6E8A-4147-A177-3AD203B41FA5}">
                      <a16:colId xmlns:a16="http://schemas.microsoft.com/office/drawing/2014/main" val="1342456989"/>
                    </a:ext>
                  </a:extLst>
                </a:gridCol>
                <a:gridCol w="976588">
                  <a:extLst>
                    <a:ext uri="{9D8B030D-6E8A-4147-A177-3AD203B41FA5}">
                      <a16:colId xmlns:a16="http://schemas.microsoft.com/office/drawing/2014/main" val="2432702874"/>
                    </a:ext>
                  </a:extLst>
                </a:gridCol>
                <a:gridCol w="1510949">
                  <a:extLst>
                    <a:ext uri="{9D8B030D-6E8A-4147-A177-3AD203B41FA5}">
                      <a16:colId xmlns:a16="http://schemas.microsoft.com/office/drawing/2014/main" val="1737439834"/>
                    </a:ext>
                  </a:extLst>
                </a:gridCol>
                <a:gridCol w="1639932">
                  <a:extLst>
                    <a:ext uri="{9D8B030D-6E8A-4147-A177-3AD203B41FA5}">
                      <a16:colId xmlns:a16="http://schemas.microsoft.com/office/drawing/2014/main" val="2626402087"/>
                    </a:ext>
                  </a:extLst>
                </a:gridCol>
                <a:gridCol w="884459">
                  <a:extLst>
                    <a:ext uri="{9D8B030D-6E8A-4147-A177-3AD203B41FA5}">
                      <a16:colId xmlns:a16="http://schemas.microsoft.com/office/drawing/2014/main" val="1857875460"/>
                    </a:ext>
                  </a:extLst>
                </a:gridCol>
              </a:tblGrid>
              <a:tr h="579876">
                <a:tc gridSpan="8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Comparison between core density and density using pucks calibration equation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016569"/>
                  </a:ext>
                </a:extLst>
              </a:tr>
              <a:tr h="13547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Acceptance Core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Location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Offset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Density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 Dielectric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Voids (%)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calibration equation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 (%) 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calibration equation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Density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97697"/>
                  </a:ext>
                </a:extLst>
              </a:tr>
              <a:tr h="636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95+92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337439"/>
                  </a:ext>
                </a:extLst>
              </a:tr>
              <a:tr h="831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164+87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0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0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81E1-EA3D-4FB1-8A9E-9488AECE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6E49-B9E5-4EC7-8463-329D4550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71600"/>
            <a:ext cx="9720073" cy="493776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dirty="0"/>
              <a:t>Lower dielectric and slightly wider range for the </a:t>
            </a:r>
            <a:r>
              <a:rPr lang="en-US" b="1" i="1" u="sng" dirty="0"/>
              <a:t>12.5 mm rubber mix</a:t>
            </a:r>
            <a:r>
              <a:rPr lang="en-US" dirty="0"/>
              <a:t> project (Mean 5.04, Std dev: 0.21) vs. (Mean: 5.35, Std dev: 0.14) for the </a:t>
            </a:r>
            <a:r>
              <a:rPr lang="en-US" b="1" i="1" u="sng" dirty="0"/>
              <a:t>9.5 mm standard mix</a:t>
            </a:r>
            <a:r>
              <a:rPr lang="en-US" dirty="0"/>
              <a:t>. Which suggest a more uniform compaction pattern for the second project. (2 knock down rollers used for the first project vs 1 knock down roller for the second project).</a:t>
            </a:r>
          </a:p>
          <a:p>
            <a:pPr marL="457200" indent="-457200">
              <a:buAutoNum type="arabicPeriod"/>
            </a:pPr>
            <a:r>
              <a:rPr lang="en-US" dirty="0"/>
              <a:t>Lowest values close to the joints even though confined (centerline joint: 1-ft and shoulder: 11-ft) and highest values in the middle of the lane. Typically, with 2 knock down rollers the highest values are in the wheel path (3-ft and 9-ft offset). </a:t>
            </a:r>
          </a:p>
          <a:p>
            <a:pPr marL="457200" indent="-457200">
              <a:buAutoNum type="arabicPeriod"/>
            </a:pPr>
            <a:r>
              <a:rPr lang="en-US" dirty="0"/>
              <a:t>Too much variability in the </a:t>
            </a:r>
            <a:r>
              <a:rPr lang="en-US" b="1" u="sng" dirty="0"/>
              <a:t>rubber mix</a:t>
            </a:r>
            <a:r>
              <a:rPr lang="en-US" b="1" dirty="0"/>
              <a:t> data</a:t>
            </a:r>
            <a:r>
              <a:rPr lang="en-US" dirty="0"/>
              <a:t> calibration (Almost 0.2 in the 62.4 mm thick pucks and nearly 0.1 in the 115 mm pucks) for the same </a:t>
            </a:r>
            <a:r>
              <a:rPr lang="en-US" dirty="0" err="1"/>
              <a:t>airvoid</a:t>
            </a:r>
            <a:r>
              <a:rPr lang="en-US" dirty="0"/>
              <a:t>. It is suspected that a nearby radio room is affecting the readings.</a:t>
            </a:r>
          </a:p>
          <a:p>
            <a:pPr marL="457200" indent="-457200">
              <a:buAutoNum type="arabicPeriod"/>
            </a:pPr>
            <a:r>
              <a:rPr lang="en-US" dirty="0"/>
              <a:t>The 115 mm samples calibration seem to be more accurate compared to the 62.4 mm for both projects. This was expected.</a:t>
            </a:r>
          </a:p>
          <a:p>
            <a:pPr marL="457200" indent="-457200">
              <a:buAutoNum type="arabicPeriod"/>
            </a:pPr>
            <a:r>
              <a:rPr lang="en-US" dirty="0"/>
              <a:t>The pucks calibration doesn’t seem to align with the field dielectrics.</a:t>
            </a:r>
          </a:p>
          <a:p>
            <a:pPr marL="457200" indent="-457200">
              <a:buAutoNum type="arabicPeriod"/>
            </a:pPr>
            <a:r>
              <a:rPr lang="en-US" dirty="0"/>
              <a:t>The paver stops locations on the contour </a:t>
            </a:r>
            <a:r>
              <a:rPr lang="en-US"/>
              <a:t>map indicate </a:t>
            </a:r>
            <a:r>
              <a:rPr lang="en-US" dirty="0"/>
              <a:t>low dielectric values. </a:t>
            </a:r>
          </a:p>
        </p:txBody>
      </p:sp>
    </p:spTree>
    <p:extLst>
      <p:ext uri="{BB962C8B-B14F-4D97-AF65-F5344CB8AC3E}">
        <p14:creationId xmlns:p14="http://schemas.microsoft.com/office/powerpoint/2010/main" val="3481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81E1-EA3D-4FB1-8A9E-9488AECE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6E49-B9E5-4EC7-8463-329D4550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71600"/>
            <a:ext cx="9720073" cy="49377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Confirm the interference of radio signal on the rubber mix pucks calibration due to the proximity of a radio room to the room where the calibration was done for the rubber mix specimen.</a:t>
            </a:r>
          </a:p>
          <a:p>
            <a:pPr marL="457200" indent="-457200">
              <a:buAutoNum type="arabicPeriod"/>
            </a:pPr>
            <a:r>
              <a:rPr lang="en-US" dirty="0"/>
              <a:t>Confirm that the 115 mm thickness in the way to go (compared to the 62.4 mm).</a:t>
            </a:r>
          </a:p>
          <a:p>
            <a:pPr marL="457200" indent="-457200">
              <a:buAutoNum type="arabicPeriod"/>
            </a:pPr>
            <a:r>
              <a:rPr lang="en-US" dirty="0"/>
              <a:t>Establish the correlation between the cores calibration and the pucks calibration .</a:t>
            </a:r>
          </a:p>
          <a:p>
            <a:pPr marL="457200" indent="-457200">
              <a:buAutoNum type="arabicPeriod"/>
            </a:pPr>
            <a:r>
              <a:rPr lang="en-US" dirty="0"/>
              <a:t>Find the minimum pavement thickness that allow or guaranty valid dielectric data collection in the field.</a:t>
            </a:r>
          </a:p>
          <a:p>
            <a:pPr marL="457200" indent="-457200">
              <a:buAutoNum type="arabicPeriod"/>
            </a:pPr>
            <a:r>
              <a:rPr lang="en-US" dirty="0"/>
              <a:t>Use the RDM survey in conjunction with others new technologies such as pave IR  for complementarity and correlation.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04" y="947057"/>
            <a:ext cx="8061961" cy="4811486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Thank you for your attention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33A323-C745-4624-AF89-3350860D16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0933"/>
            <a:ext cx="45719" cy="6254496"/>
          </a:xfrm>
        </p:spPr>
      </p:sp>
    </p:spTree>
    <p:extLst>
      <p:ext uri="{BB962C8B-B14F-4D97-AF65-F5344CB8AC3E}">
        <p14:creationId xmlns:p14="http://schemas.microsoft.com/office/powerpoint/2010/main" val="31886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4320"/>
            <a:ext cx="9720072" cy="113854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066800"/>
            <a:ext cx="10678015" cy="2928257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/>
              <a:t>Summary of data collected</a:t>
            </a:r>
          </a:p>
          <a:p>
            <a:r>
              <a:rPr lang="en-US" sz="4500" dirty="0"/>
              <a:t>Distribution Curves</a:t>
            </a:r>
          </a:p>
          <a:p>
            <a:pPr lvl="1"/>
            <a:r>
              <a:rPr lang="en-US" sz="3200" dirty="0"/>
              <a:t>Rubber Mix project:  12.5mm NMAS - WMA  1-3/4” Mill &amp; Fill (</a:t>
            </a:r>
            <a:r>
              <a:rPr lang="en-US" sz="3200" b="1" dirty="0"/>
              <a:t>Night Work</a:t>
            </a:r>
            <a:r>
              <a:rPr lang="en-US" sz="3200" dirty="0"/>
              <a:t>): </a:t>
            </a:r>
          </a:p>
          <a:p>
            <a:pPr marL="128016" lvl="1" indent="0">
              <a:buNone/>
            </a:pPr>
            <a:r>
              <a:rPr lang="en-US" sz="3200" dirty="0"/>
              <a:t>  0.53 miles collected on Interstate 295 </a:t>
            </a:r>
            <a:r>
              <a:rPr lang="en-US" sz="3200" dirty="0" err="1"/>
              <a:t>Southband</a:t>
            </a:r>
            <a:r>
              <a:rPr lang="en-US" sz="3200" dirty="0"/>
              <a:t> in Portland</a:t>
            </a:r>
          </a:p>
          <a:p>
            <a:pPr lvl="1"/>
            <a:r>
              <a:rPr lang="en-US" sz="3200" dirty="0"/>
              <a:t>9.5 mm Mix – HMA 1-1/4” Overlay (</a:t>
            </a:r>
            <a:r>
              <a:rPr lang="en-US" sz="3200" b="1" dirty="0"/>
              <a:t>Day Work</a:t>
            </a:r>
            <a:r>
              <a:rPr lang="en-US" sz="3200" dirty="0"/>
              <a:t>): 0.85 miles collected on Route 201 </a:t>
            </a:r>
          </a:p>
          <a:p>
            <a:pPr marL="128016" lvl="1" indent="0">
              <a:buNone/>
            </a:pPr>
            <a:r>
              <a:rPr lang="en-US" sz="3200" dirty="0"/>
              <a:t>   Northbound lane in Moscow</a:t>
            </a:r>
          </a:p>
          <a:p>
            <a:r>
              <a:rPr lang="en-US" sz="4500" dirty="0"/>
              <a:t>Contour Map</a:t>
            </a:r>
          </a:p>
          <a:p>
            <a:pPr lvl="1"/>
            <a:r>
              <a:rPr lang="en-US" sz="3200" dirty="0"/>
              <a:t>Rubber Mix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128F35-03A2-4B89-810F-159CDD2B3090}"/>
              </a:ext>
            </a:extLst>
          </p:cNvPr>
          <p:cNvSpPr/>
          <p:nvPr/>
        </p:nvSpPr>
        <p:spPr>
          <a:xfrm>
            <a:off x="1024126" y="4013200"/>
            <a:ext cx="6096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Calibration Curves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851C9-7665-48FB-91EC-FCA7D95464EC}"/>
              </a:ext>
            </a:extLst>
          </p:cNvPr>
          <p:cNvSpPr/>
          <p:nvPr/>
        </p:nvSpPr>
        <p:spPr>
          <a:xfrm>
            <a:off x="1024126" y="4547471"/>
            <a:ext cx="133081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buClr>
                <a:srgbClr val="D1EEF9"/>
              </a:buClr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Findings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39B2F-AD33-4553-BAC6-F196BCC92471}"/>
              </a:ext>
            </a:extLst>
          </p:cNvPr>
          <p:cNvSpPr/>
          <p:nvPr/>
        </p:nvSpPr>
        <p:spPr>
          <a:xfrm>
            <a:off x="1024126" y="5135882"/>
            <a:ext cx="170001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90000"/>
              </a:lnSpc>
              <a:buClr>
                <a:srgbClr val="D1EEF9"/>
              </a:buClr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What next</a:t>
            </a:r>
          </a:p>
        </p:txBody>
      </p:sp>
    </p:spTree>
    <p:extLst>
      <p:ext uri="{BB962C8B-B14F-4D97-AF65-F5344CB8AC3E}">
        <p14:creationId xmlns:p14="http://schemas.microsoft.com/office/powerpoint/2010/main" val="33625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805A52-1DA0-4A46-A68E-C381DDD3E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1" y="123291"/>
            <a:ext cx="11034445" cy="6267236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793F76-0739-47EA-873F-9839E538F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9546"/>
              </p:ext>
            </p:extLst>
          </p:nvPr>
        </p:nvGraphicFramePr>
        <p:xfrm>
          <a:off x="8203633" y="2243137"/>
          <a:ext cx="2197100" cy="18034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1898793462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3024655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9376470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Deviation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2860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- 1ft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5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- 3ft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289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- 5ft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6493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- 7ft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400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- 9ft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2083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- 11ft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658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2524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8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1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C351D-B493-4C26-B8D0-CA79A2E7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5" y="154112"/>
            <a:ext cx="11219379" cy="623641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B043DD-C634-4376-8479-C9C227FF5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66735"/>
              </p:ext>
            </p:extLst>
          </p:nvPr>
        </p:nvGraphicFramePr>
        <p:xfrm>
          <a:off x="8247176" y="2090737"/>
          <a:ext cx="2197100" cy="18034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4219395554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46973027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565113905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 Deviation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5272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- 1ft RT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08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- 3ft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6906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- 5ft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738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- 7ft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6235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- 9ft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5636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Dielectric - 11ft RT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717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9800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57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8D7E9-81C2-43FA-9FC4-AD241A49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9" y="133564"/>
            <a:ext cx="11229653" cy="62569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78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ect Path: C:\Users\ulrich.amoussou-guen\OneDrive - State of Maine\Documents\My Docs\GPR Density\2021 Projects\Portland - South Portland I295 022420.00\Moscow Rte 201_GPR data representation.opju&#10;PE Folder: /Moscow Rte 201_GPR data representation/Moscow Rte 201/&#10;Short Name: Curves_Moscow_All">
            <a:extLst>
              <a:ext uri="{FF2B5EF4-FFF2-40B4-BE49-F238E27FC236}">
                <a16:creationId xmlns:a16="http://schemas.microsoft.com/office/drawing/2014/main" id="{BA68B2ED-EFA1-4EC8-912D-22C9AC84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128588"/>
            <a:ext cx="11260476" cy="62413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84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ject Path: C:\Users\ulrich.amoussou-guen\OneDrive - State of Maine\Documents\My Docs\GPR Density\2021 Projects\Portland - South Portland I295 022420.00\Portland South Portland_GPR data reprensentation.opju&#10;PE Folder: /Portland South Portland_GPR data reprensentation/Portland-St Portland I95SB/&#10;Short Name: Contourmap">
            <a:extLst>
              <a:ext uri="{FF2B5EF4-FFF2-40B4-BE49-F238E27FC236}">
                <a16:creationId xmlns:a16="http://schemas.microsoft.com/office/drawing/2014/main" id="{87175518-54C0-4C8B-A58E-2BE26A94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6" y="100014"/>
            <a:ext cx="11157735" cy="62905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490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ject Path: C:\Users\ulrich.amoussou-guen\OneDrive - State of Maine\Documents\My Docs\GPR Density\2021 Projects\Portland - South Portland I295 022420.00\Portland South Portland_GPR data reprensentation.opju&#10;PE Folder: /Portland South Portland_GPR data reprensentation/Portland-St Portland I95SB/&#10;Short Name: Graph1">
            <a:extLst>
              <a:ext uri="{FF2B5EF4-FFF2-40B4-BE49-F238E27FC236}">
                <a16:creationId xmlns:a16="http://schemas.microsoft.com/office/drawing/2014/main" id="{AE85F058-9F83-4678-8E88-1C66BCB0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2874"/>
            <a:ext cx="11101388" cy="62579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087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40B699-1566-4A27-A6DE-0095B3119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191625"/>
              </p:ext>
            </p:extLst>
          </p:nvPr>
        </p:nvGraphicFramePr>
        <p:xfrm>
          <a:off x="448637" y="123290"/>
          <a:ext cx="5798051" cy="627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3625B3-53AB-4ACA-8CB1-EF6C9DC5E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037646"/>
              </p:ext>
            </p:extLst>
          </p:nvPr>
        </p:nvGraphicFramePr>
        <p:xfrm>
          <a:off x="6246688" y="123290"/>
          <a:ext cx="5429250" cy="627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0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rgbClr val="262626"/>
      </a:dk1>
      <a:lt1>
        <a:sysClr val="window" lastClr="FFFFFF"/>
      </a:lt1>
      <a:dk2>
        <a:srgbClr val="335B74"/>
      </a:dk2>
      <a:lt2>
        <a:srgbClr val="DFE3E5"/>
      </a:lt2>
      <a:accent1>
        <a:srgbClr val="D1EEF9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edot2019.potx" id="{C8D72709-3AD9-41C3-B94F-5C70A42E54A7}" vid="{4A80EDDB-48B2-431C-9160-A0B3A007247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mainedot2019</Template>
  <TotalTime>841</TotalTime>
  <Words>564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 Gothic</vt:lpstr>
      <vt:lpstr>Symbol</vt:lpstr>
      <vt:lpstr>Tw Cen MT</vt:lpstr>
      <vt:lpstr>Tw Cen MT Condensed</vt:lpstr>
      <vt:lpstr>Wingdings 3</vt:lpstr>
      <vt:lpstr>Integral</vt:lpstr>
      <vt:lpstr>DPS GPR – 2021 data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Findings</vt:lpstr>
      <vt:lpstr>What next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picture</dc:title>
  <dc:creator>Amoussou-Gueno, Ulrich</dc:creator>
  <cp:lastModifiedBy>Maupin, Mercedes (DOT)</cp:lastModifiedBy>
  <cp:revision>5</cp:revision>
  <dcterms:created xsi:type="dcterms:W3CDTF">2021-11-01T17:30:51Z</dcterms:created>
  <dcterms:modified xsi:type="dcterms:W3CDTF">2021-11-30T21:09:10Z</dcterms:modified>
</cp:coreProperties>
</file>